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Tomorrow Bold" charset="1" panose="00000000000000000000"/>
      <p:regular r:id="rId21"/>
    </p:embeddedFont>
    <p:embeddedFont>
      <p:font typeface="Mokoto" charset="1" panose="00000000000000000000"/>
      <p:regular r:id="rId22"/>
    </p:embeddedFont>
    <p:embeddedFont>
      <p:font typeface="Tomorrow" charset="1" panose="00000000000000000000"/>
      <p:regular r:id="rId23"/>
    </p:embeddedFont>
    <p:embeddedFont>
      <p:font typeface="Poppins Medium" charset="1" panose="00000600000000000000"/>
      <p:regular r:id="rId24"/>
    </p:embeddedFont>
    <p:embeddedFont>
      <p:font typeface="Poppins" charset="1" panose="000005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sv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svg>
</file>

<file path=ppt/media/image50.svg>
</file>

<file path=ppt/media/image51.png>
</file>

<file path=ppt/media/image52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png" Type="http://schemas.openxmlformats.org/officeDocument/2006/relationships/image"/><Relationship Id="rId4" Target="../media/image36.png" Type="http://schemas.openxmlformats.org/officeDocument/2006/relationships/image"/><Relationship Id="rId5" Target="../media/image37.svg" Type="http://schemas.openxmlformats.org/officeDocument/2006/relationships/image"/><Relationship Id="rId6" Target="../media/image38.png" Type="http://schemas.openxmlformats.org/officeDocument/2006/relationships/image"/><Relationship Id="rId7" Target="../media/image39.svg" Type="http://schemas.openxmlformats.org/officeDocument/2006/relationships/image"/><Relationship Id="rId8" Target="../media/image40.png" Type="http://schemas.openxmlformats.org/officeDocument/2006/relationships/image"/><Relationship Id="rId9" Target="../media/image41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4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44.png" Type="http://schemas.openxmlformats.org/officeDocument/2006/relationships/image"/><Relationship Id="rId7" Target="../media/image45.svg" Type="http://schemas.openxmlformats.org/officeDocument/2006/relationships/image"/><Relationship Id="rId8" Target="../media/image4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svg" Type="http://schemas.openxmlformats.org/officeDocument/2006/relationships/image"/><Relationship Id="rId12" Target="../media/image17.png" Type="http://schemas.openxmlformats.org/officeDocument/2006/relationships/image"/><Relationship Id="rId13" Target="../media/image18.svg" Type="http://schemas.openxmlformats.org/officeDocument/2006/relationships/image"/><Relationship Id="rId2" Target="../media/image47.png" Type="http://schemas.openxmlformats.org/officeDocument/2006/relationships/image"/><Relationship Id="rId3" Target="../media/image48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49.png" Type="http://schemas.openxmlformats.org/officeDocument/2006/relationships/image"/><Relationship Id="rId7" Target="../media/image50.svg" Type="http://schemas.openxmlformats.org/officeDocument/2006/relationships/image"/><Relationship Id="rId8" Target="../media/image42.png" Type="http://schemas.openxmlformats.org/officeDocument/2006/relationships/image"/><Relationship Id="rId9" Target="../media/image4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1.png" Type="http://schemas.openxmlformats.org/officeDocument/2006/relationships/image"/><Relationship Id="rId3" Target="../media/image52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jpeg" Type="http://schemas.openxmlformats.org/officeDocument/2006/relationships/image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Relationship Id="rId5" Target="../media/image15.jpe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21.pn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Relationship Id="rId4" Target="../media/image2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04000">
            <a:off x="-653284" y="-1280605"/>
            <a:ext cx="19594569" cy="12848211"/>
          </a:xfrm>
          <a:custGeom>
            <a:avLst/>
            <a:gdLst/>
            <a:ahLst/>
            <a:cxnLst/>
            <a:rect r="r" b="b" t="t" l="l"/>
            <a:pathLst>
              <a:path h="12848211" w="19594569">
                <a:moveTo>
                  <a:pt x="1502756" y="0"/>
                </a:moveTo>
                <a:lnTo>
                  <a:pt x="19594568" y="2671566"/>
                </a:lnTo>
                <a:lnTo>
                  <a:pt x="18091812" y="12848210"/>
                </a:lnTo>
                <a:lnTo>
                  <a:pt x="0" y="10176644"/>
                </a:lnTo>
                <a:lnTo>
                  <a:pt x="1502756" y="0"/>
                </a:lnTo>
                <a:close/>
              </a:path>
            </a:pathLst>
          </a:custGeom>
          <a:blipFill>
            <a:blip r:embed="rId2"/>
            <a:stretch>
              <a:fillRect l="-90334" t="0" r="0" b="-6327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99050" y="6650609"/>
            <a:ext cx="7775550" cy="572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6"/>
              </a:lnSpc>
            </a:pPr>
            <a:r>
              <a:rPr lang="en-US" b="true" sz="3200" spc="742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BY AKOMA INTELLIGENCE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0841830" y="-3821457"/>
            <a:ext cx="12077233" cy="7202423"/>
          </a:xfrm>
          <a:custGeom>
            <a:avLst/>
            <a:gdLst/>
            <a:ahLst/>
            <a:cxnLst/>
            <a:rect r="r" b="b" t="t" l="l"/>
            <a:pathLst>
              <a:path h="7202423" w="12077233">
                <a:moveTo>
                  <a:pt x="12077233" y="0"/>
                </a:moveTo>
                <a:lnTo>
                  <a:pt x="0" y="0"/>
                </a:lnTo>
                <a:lnTo>
                  <a:pt x="0" y="7202423"/>
                </a:lnTo>
                <a:lnTo>
                  <a:pt x="12077233" y="7202423"/>
                </a:lnTo>
                <a:lnTo>
                  <a:pt x="1207723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70310" y="6736334"/>
            <a:ext cx="7858618" cy="7101333"/>
          </a:xfrm>
          <a:custGeom>
            <a:avLst/>
            <a:gdLst/>
            <a:ahLst/>
            <a:cxnLst/>
            <a:rect r="r" b="b" t="t" l="l"/>
            <a:pathLst>
              <a:path h="7101333" w="7858618">
                <a:moveTo>
                  <a:pt x="0" y="0"/>
                </a:moveTo>
                <a:lnTo>
                  <a:pt x="7858618" y="0"/>
                </a:lnTo>
                <a:lnTo>
                  <a:pt x="7858618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07553" y="2553802"/>
            <a:ext cx="15472893" cy="224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spc="-69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TELCO CUSTOMER CHURN ANALYSIS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64355" y="1222209"/>
            <a:ext cx="5231531" cy="645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1"/>
              </a:lnSpc>
            </a:pPr>
            <a:r>
              <a:rPr lang="en-US" sz="375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TENURE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853885" y="56516"/>
            <a:ext cx="6637883" cy="97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KEY INSIGHTS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275404" y="2666140"/>
            <a:ext cx="246704" cy="255052"/>
          </a:xfrm>
          <a:custGeom>
            <a:avLst/>
            <a:gdLst/>
            <a:ahLst/>
            <a:cxnLst/>
            <a:rect r="r" b="b" t="t" l="l"/>
            <a:pathLst>
              <a:path h="255052" w="246704">
                <a:moveTo>
                  <a:pt x="0" y="0"/>
                </a:moveTo>
                <a:lnTo>
                  <a:pt x="246705" y="0"/>
                </a:lnTo>
                <a:lnTo>
                  <a:pt x="246705" y="255052"/>
                </a:lnTo>
                <a:lnTo>
                  <a:pt x="0" y="255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507986" y="2666140"/>
            <a:ext cx="246704" cy="255052"/>
          </a:xfrm>
          <a:custGeom>
            <a:avLst/>
            <a:gdLst/>
            <a:ahLst/>
            <a:cxnLst/>
            <a:rect r="r" b="b" t="t" l="l"/>
            <a:pathLst>
              <a:path h="255052" w="246704">
                <a:moveTo>
                  <a:pt x="0" y="0"/>
                </a:moveTo>
                <a:lnTo>
                  <a:pt x="246704" y="0"/>
                </a:lnTo>
                <a:lnTo>
                  <a:pt x="246704" y="255052"/>
                </a:lnTo>
                <a:lnTo>
                  <a:pt x="0" y="255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597439" y="2522224"/>
            <a:ext cx="19513664" cy="8929193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33888" y="2534343"/>
            <a:ext cx="7102630" cy="44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Longer tenure = lower churn rate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93487" y="2534343"/>
            <a:ext cx="7102630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200+ increase in retained customers in last 2 months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3065503" y="4459238"/>
            <a:ext cx="5337683" cy="500371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36184" y="1444063"/>
            <a:ext cx="5579521" cy="5910187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-5400000">
            <a:off x="5465754" y="5033133"/>
            <a:ext cx="6456671" cy="293485"/>
          </a:xfrm>
          <a:custGeom>
            <a:avLst/>
            <a:gdLst/>
            <a:ahLst/>
            <a:cxnLst/>
            <a:rect r="r" b="b" t="t" l="l"/>
            <a:pathLst>
              <a:path h="293485" w="6456671">
                <a:moveTo>
                  <a:pt x="0" y="0"/>
                </a:moveTo>
                <a:lnTo>
                  <a:pt x="6456670" y="0"/>
                </a:lnTo>
                <a:lnTo>
                  <a:pt x="6456670" y="293485"/>
                </a:lnTo>
                <a:lnTo>
                  <a:pt x="0" y="2934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18548" y="7311509"/>
            <a:ext cx="492334" cy="689018"/>
          </a:xfrm>
          <a:custGeom>
            <a:avLst/>
            <a:gdLst/>
            <a:ahLst/>
            <a:cxnLst/>
            <a:rect r="r" b="b" t="t" l="l"/>
            <a:pathLst>
              <a:path h="689018" w="492334">
                <a:moveTo>
                  <a:pt x="0" y="0"/>
                </a:moveTo>
                <a:lnTo>
                  <a:pt x="492334" y="0"/>
                </a:lnTo>
                <a:lnTo>
                  <a:pt x="492334" y="689018"/>
                </a:lnTo>
                <a:lnTo>
                  <a:pt x="0" y="6890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18548" y="8673634"/>
            <a:ext cx="492334" cy="689018"/>
          </a:xfrm>
          <a:custGeom>
            <a:avLst/>
            <a:gdLst/>
            <a:ahLst/>
            <a:cxnLst/>
            <a:rect r="r" b="b" t="t" l="l"/>
            <a:pathLst>
              <a:path h="689018" w="492334">
                <a:moveTo>
                  <a:pt x="0" y="0"/>
                </a:moveTo>
                <a:lnTo>
                  <a:pt x="492334" y="0"/>
                </a:lnTo>
                <a:lnTo>
                  <a:pt x="492334" y="689018"/>
                </a:lnTo>
                <a:lnTo>
                  <a:pt x="0" y="6890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3477693"/>
            <a:ext cx="514879" cy="488667"/>
          </a:xfrm>
          <a:custGeom>
            <a:avLst/>
            <a:gdLst/>
            <a:ahLst/>
            <a:cxnLst/>
            <a:rect r="r" b="b" t="t" l="l"/>
            <a:pathLst>
              <a:path h="488667" w="514879">
                <a:moveTo>
                  <a:pt x="0" y="0"/>
                </a:moveTo>
                <a:lnTo>
                  <a:pt x="514879" y="0"/>
                </a:lnTo>
                <a:lnTo>
                  <a:pt x="514879" y="488667"/>
                </a:lnTo>
                <a:lnTo>
                  <a:pt x="0" y="48866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405275" y="1084929"/>
            <a:ext cx="4035363" cy="499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0"/>
              </a:lnSpc>
            </a:pPr>
            <a:r>
              <a:rPr lang="en-US" sz="292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DEPENDANTS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29048" y="1879429"/>
            <a:ext cx="3719127" cy="465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0"/>
              </a:lnSpc>
            </a:pPr>
            <a:r>
              <a:rPr lang="en-US" sz="269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MONTHLY CHARGES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375147" y="391160"/>
            <a:ext cx="6637883" cy="97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KEY INSIGHTS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75626" y="7558082"/>
            <a:ext cx="8225814" cy="44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Customers without Dependants churn more.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75626" y="8920207"/>
            <a:ext cx="8225814" cy="44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Less ties eg kids and spouses churn easily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32565" y="3523915"/>
            <a:ext cx="8225814" cy="44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Higher charges leading to higher churn rate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62329" y="1812071"/>
            <a:ext cx="363341" cy="36334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812571" y="4961829"/>
            <a:ext cx="363341" cy="36334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113837" y="4961829"/>
            <a:ext cx="363341" cy="36334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962329" y="8109012"/>
            <a:ext cx="363341" cy="36334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995991" y="1991165"/>
            <a:ext cx="6299517" cy="629951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3769349" y="6294688"/>
            <a:ext cx="9037302" cy="7525608"/>
          </a:xfrm>
          <a:custGeom>
            <a:avLst/>
            <a:gdLst/>
            <a:ahLst/>
            <a:cxnLst/>
            <a:rect r="r" b="b" t="t" l="l"/>
            <a:pathLst>
              <a:path h="7525608" w="9037302">
                <a:moveTo>
                  <a:pt x="0" y="0"/>
                </a:moveTo>
                <a:lnTo>
                  <a:pt x="9037302" y="0"/>
                </a:lnTo>
                <a:lnTo>
                  <a:pt x="9037302" y="7525609"/>
                </a:lnTo>
                <a:lnTo>
                  <a:pt x="0" y="75256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-4522296" y="-5814196"/>
            <a:ext cx="10334866" cy="9338961"/>
          </a:xfrm>
          <a:custGeom>
            <a:avLst/>
            <a:gdLst/>
            <a:ahLst/>
            <a:cxnLst/>
            <a:rect r="r" b="b" t="t" l="l"/>
            <a:pathLst>
              <a:path h="9338961" w="10334866">
                <a:moveTo>
                  <a:pt x="0" y="0"/>
                </a:moveTo>
                <a:lnTo>
                  <a:pt x="10334867" y="0"/>
                </a:lnTo>
                <a:lnTo>
                  <a:pt x="10334867" y="9338961"/>
                </a:lnTo>
                <a:lnTo>
                  <a:pt x="0" y="9338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7152615" y="3960463"/>
            <a:ext cx="3984520" cy="2368978"/>
          </a:xfrm>
          <a:custGeom>
            <a:avLst/>
            <a:gdLst/>
            <a:ahLst/>
            <a:cxnLst/>
            <a:rect r="r" b="b" t="t" l="l"/>
            <a:pathLst>
              <a:path h="2368978" w="3984520">
                <a:moveTo>
                  <a:pt x="0" y="0"/>
                </a:moveTo>
                <a:lnTo>
                  <a:pt x="3984520" y="0"/>
                </a:lnTo>
                <a:lnTo>
                  <a:pt x="3984520" y="2368978"/>
                </a:lnTo>
                <a:lnTo>
                  <a:pt x="0" y="23689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7718018" y="952500"/>
            <a:ext cx="2853714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Decision Trees</a:t>
            </a:r>
          </a:p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81.8%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99928" y="4882726"/>
            <a:ext cx="3474492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Logistic Regression</a:t>
            </a:r>
          </a:p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83%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734354" y="4885629"/>
            <a:ext cx="2853714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Random Forest</a:t>
            </a:r>
          </a:p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81.5%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717143" y="8672378"/>
            <a:ext cx="2853714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XGBoost</a:t>
            </a:r>
          </a:p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80.4%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734354" y="708509"/>
            <a:ext cx="5152537" cy="1944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89"/>
              </a:lnSpc>
              <a:spcBef>
                <a:spcPct val="0"/>
              </a:spcBef>
            </a:pPr>
            <a:r>
              <a:rPr lang="en-US" sz="370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Logistic Regression is our best performing model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79927" y="211641"/>
            <a:ext cx="6364089" cy="178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981"/>
              </a:lnSpc>
            </a:pPr>
            <a:r>
              <a:rPr lang="en-US" sz="6178" spc="-667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PREDICTION &amp; MODELLING</a:t>
            </a:r>
          </a:p>
        </p:txBody>
      </p:sp>
      <p:pic>
        <p:nvPicPr>
          <p:cNvPr name="Picture 26" id="26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095119" y="7161110"/>
            <a:ext cx="2773151" cy="1617672"/>
          </a:xfrm>
          <a:prstGeom prst="rect">
            <a:avLst/>
          </a:prstGeom>
        </p:spPr>
      </p:pic>
      <p:sp>
        <p:nvSpPr>
          <p:cNvPr name="TextBox 27" id="27"/>
          <p:cNvSpPr txBox="true"/>
          <p:nvPr/>
        </p:nvSpPr>
        <p:spPr>
          <a:xfrm rot="0">
            <a:off x="886574" y="8743056"/>
            <a:ext cx="3190241" cy="402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6"/>
              </a:lnSpc>
              <a:spcBef>
                <a:spcPct val="0"/>
              </a:spcBef>
            </a:pPr>
            <a:r>
              <a:rPr lang="en-US" b="true" sz="2254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ROC-AUC SCORE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34422" y="4195515"/>
            <a:ext cx="3503105" cy="2089124"/>
          </a:xfrm>
          <a:custGeom>
            <a:avLst/>
            <a:gdLst/>
            <a:ahLst/>
            <a:cxnLst/>
            <a:rect r="r" b="b" t="t" l="l"/>
            <a:pathLst>
              <a:path h="2089124" w="3503105">
                <a:moveTo>
                  <a:pt x="0" y="0"/>
                </a:moveTo>
                <a:lnTo>
                  <a:pt x="3503105" y="0"/>
                </a:lnTo>
                <a:lnTo>
                  <a:pt x="3503105" y="2089125"/>
                </a:lnTo>
                <a:lnTo>
                  <a:pt x="0" y="20891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079760"/>
            <a:ext cx="3174999" cy="2320636"/>
          </a:xfrm>
          <a:custGeom>
            <a:avLst/>
            <a:gdLst/>
            <a:ahLst/>
            <a:cxnLst/>
            <a:rect r="r" b="b" t="t" l="l"/>
            <a:pathLst>
              <a:path h="2320636" w="3174999">
                <a:moveTo>
                  <a:pt x="0" y="0"/>
                </a:moveTo>
                <a:lnTo>
                  <a:pt x="3174999" y="0"/>
                </a:lnTo>
                <a:lnTo>
                  <a:pt x="3174999" y="2320635"/>
                </a:lnTo>
                <a:lnTo>
                  <a:pt x="0" y="23206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961665" y="4137638"/>
            <a:ext cx="2901158" cy="2204880"/>
          </a:xfrm>
          <a:custGeom>
            <a:avLst/>
            <a:gdLst/>
            <a:ahLst/>
            <a:cxnLst/>
            <a:rect r="r" b="b" t="t" l="l"/>
            <a:pathLst>
              <a:path h="2204880" w="2901158">
                <a:moveTo>
                  <a:pt x="0" y="0"/>
                </a:moveTo>
                <a:lnTo>
                  <a:pt x="2901158" y="0"/>
                </a:lnTo>
                <a:lnTo>
                  <a:pt x="2901158" y="2204880"/>
                </a:lnTo>
                <a:lnTo>
                  <a:pt x="0" y="22048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6421103" y="6342518"/>
            <a:ext cx="9037302" cy="7525608"/>
          </a:xfrm>
          <a:custGeom>
            <a:avLst/>
            <a:gdLst/>
            <a:ahLst/>
            <a:cxnLst/>
            <a:rect r="r" b="b" t="t" l="l"/>
            <a:pathLst>
              <a:path h="7525608" w="9037302">
                <a:moveTo>
                  <a:pt x="0" y="0"/>
                </a:moveTo>
                <a:lnTo>
                  <a:pt x="9037302" y="0"/>
                </a:lnTo>
                <a:lnTo>
                  <a:pt x="9037302" y="7525608"/>
                </a:lnTo>
                <a:lnTo>
                  <a:pt x="0" y="75256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739014" y="-1511612"/>
            <a:ext cx="8718996" cy="7625158"/>
          </a:xfrm>
          <a:custGeom>
            <a:avLst/>
            <a:gdLst/>
            <a:ahLst/>
            <a:cxnLst/>
            <a:rect r="r" b="b" t="t" l="l"/>
            <a:pathLst>
              <a:path h="7625158" w="8718996">
                <a:moveTo>
                  <a:pt x="0" y="0"/>
                </a:moveTo>
                <a:lnTo>
                  <a:pt x="8718995" y="0"/>
                </a:lnTo>
                <a:lnTo>
                  <a:pt x="8718995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533306" y="4291928"/>
            <a:ext cx="2635104" cy="2050590"/>
          </a:xfrm>
          <a:custGeom>
            <a:avLst/>
            <a:gdLst/>
            <a:ahLst/>
            <a:cxnLst/>
            <a:rect r="r" b="b" t="t" l="l"/>
            <a:pathLst>
              <a:path h="2050590" w="2635104">
                <a:moveTo>
                  <a:pt x="0" y="0"/>
                </a:moveTo>
                <a:lnTo>
                  <a:pt x="2635103" y="0"/>
                </a:lnTo>
                <a:lnTo>
                  <a:pt x="2635103" y="2050590"/>
                </a:lnTo>
                <a:lnTo>
                  <a:pt x="0" y="205059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54716" y="6937858"/>
            <a:ext cx="3722967" cy="1189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91"/>
              </a:lnSpc>
              <a:spcBef>
                <a:spcPct val="0"/>
              </a:spcBef>
            </a:pPr>
            <a:r>
              <a:rPr lang="en-US" sz="2279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OFFER DISCOUNTS TO REDUCE CHURN RATE TO ABOUT 5%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56091" y="6927185"/>
            <a:ext cx="3590266" cy="1589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91"/>
              </a:lnSpc>
              <a:spcBef>
                <a:spcPct val="0"/>
              </a:spcBef>
            </a:pPr>
            <a:r>
              <a:rPr lang="en-US" sz="2279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ADDRESS CHALLENGES OF CHURN CUSTOMERS TO INCREASE RETENTION RATE BY 7%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45375" y="6927185"/>
            <a:ext cx="3533739" cy="1600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87"/>
              </a:lnSpc>
              <a:spcBef>
                <a:spcPct val="0"/>
              </a:spcBef>
            </a:pPr>
            <a:r>
              <a:rPr lang="en-US" sz="227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RECEIVE FEEDBACK FROM ALL CUSTOMERS TO IMPROVE OUR SERVICES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46177" y="1961401"/>
            <a:ext cx="11595646" cy="1160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  <a:spcBef>
                <a:spcPct val="0"/>
              </a:spcBef>
            </a:pPr>
            <a:r>
              <a:rPr lang="en-US" sz="6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RECOMMENDATIONS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055413" y="6937858"/>
            <a:ext cx="3533739" cy="119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87"/>
              </a:lnSpc>
              <a:spcBef>
                <a:spcPct val="0"/>
              </a:spcBef>
            </a:pPr>
            <a:r>
              <a:rPr lang="en-US" sz="227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RUN PROMOS AND CUSTOMER AWARDS MONTHLY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583693" y="5216907"/>
            <a:ext cx="6793862" cy="5780959"/>
          </a:xfrm>
          <a:custGeom>
            <a:avLst/>
            <a:gdLst/>
            <a:ahLst/>
            <a:cxnLst/>
            <a:rect r="r" b="b" t="t" l="l"/>
            <a:pathLst>
              <a:path h="5780959" w="6793862">
                <a:moveTo>
                  <a:pt x="0" y="0"/>
                </a:moveTo>
                <a:lnTo>
                  <a:pt x="6793862" y="0"/>
                </a:lnTo>
                <a:lnTo>
                  <a:pt x="6793862" y="5780958"/>
                </a:lnTo>
                <a:lnTo>
                  <a:pt x="0" y="57809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816147" y="6789370"/>
            <a:ext cx="7767546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4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GW-0334-3613, Mile 7 Parks and Gardens, </a:t>
            </a:r>
          </a:p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   Accra, GA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302047" y="3880801"/>
            <a:ext cx="6281646" cy="44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www.akomaintelligence.com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16147" y="1949192"/>
            <a:ext cx="8780463" cy="1112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38"/>
              </a:lnSpc>
            </a:pPr>
            <a:r>
              <a:rPr lang="en-US" sz="7644" spc="-82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GET IN TOUCH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07190" y="5337275"/>
            <a:ext cx="6281646" cy="44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+233 20 892 6744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07553" y="3743843"/>
            <a:ext cx="15472893" cy="2065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81"/>
              </a:lnSpc>
            </a:pPr>
            <a:r>
              <a:rPr lang="en-US" sz="11987" spc="-1294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THANK YOU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3889077" y="5143500"/>
            <a:ext cx="9409333" cy="7322172"/>
          </a:xfrm>
          <a:custGeom>
            <a:avLst/>
            <a:gdLst/>
            <a:ahLst/>
            <a:cxnLst/>
            <a:rect r="r" b="b" t="t" l="l"/>
            <a:pathLst>
              <a:path h="7322172" w="9409333">
                <a:moveTo>
                  <a:pt x="0" y="0"/>
                </a:moveTo>
                <a:lnTo>
                  <a:pt x="9409333" y="0"/>
                </a:lnTo>
                <a:lnTo>
                  <a:pt x="9409333" y="7322172"/>
                </a:lnTo>
                <a:lnTo>
                  <a:pt x="0" y="7322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487790" y="-3601211"/>
            <a:ext cx="12077233" cy="7202423"/>
          </a:xfrm>
          <a:custGeom>
            <a:avLst/>
            <a:gdLst/>
            <a:ahLst/>
            <a:cxnLst/>
            <a:rect r="r" b="b" t="t" l="l"/>
            <a:pathLst>
              <a:path h="7202423" w="12077233">
                <a:moveTo>
                  <a:pt x="12077234" y="0"/>
                </a:moveTo>
                <a:lnTo>
                  <a:pt x="0" y="0"/>
                </a:lnTo>
                <a:lnTo>
                  <a:pt x="0" y="7202422"/>
                </a:lnTo>
                <a:lnTo>
                  <a:pt x="12077234" y="7202422"/>
                </a:lnTo>
                <a:lnTo>
                  <a:pt x="1207723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256225" y="7860006"/>
            <a:ext cx="7775550" cy="388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6"/>
              </a:lnSpc>
            </a:pPr>
            <a:r>
              <a:rPr lang="en-US" b="true" sz="2200" spc="510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AKOMA INTELLIGENCE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70528" y="-710660"/>
            <a:ext cx="8701678" cy="7182840"/>
          </a:xfrm>
          <a:custGeom>
            <a:avLst/>
            <a:gdLst/>
            <a:ahLst/>
            <a:cxnLst/>
            <a:rect r="r" b="b" t="t" l="l"/>
            <a:pathLst>
              <a:path h="7182840" w="8701678">
                <a:moveTo>
                  <a:pt x="0" y="0"/>
                </a:moveTo>
                <a:lnTo>
                  <a:pt x="8701678" y="0"/>
                </a:lnTo>
                <a:lnTo>
                  <a:pt x="8701678" y="7182840"/>
                </a:lnTo>
                <a:lnTo>
                  <a:pt x="0" y="7182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36846" y="5707634"/>
            <a:ext cx="7858618" cy="7101333"/>
          </a:xfrm>
          <a:custGeom>
            <a:avLst/>
            <a:gdLst/>
            <a:ahLst/>
            <a:cxnLst/>
            <a:rect r="r" b="b" t="t" l="l"/>
            <a:pathLst>
              <a:path h="7101333" w="7858618">
                <a:moveTo>
                  <a:pt x="0" y="0"/>
                </a:moveTo>
                <a:lnTo>
                  <a:pt x="7858617" y="0"/>
                </a:lnTo>
                <a:lnTo>
                  <a:pt x="7858617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048133" y="1441138"/>
            <a:ext cx="9541847" cy="3702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207"/>
              </a:lnSpc>
              <a:spcBef>
                <a:spcPct val="0"/>
              </a:spcBef>
            </a:pPr>
            <a:r>
              <a:rPr lang="en-US" sz="3005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 major telecommunication</a:t>
            </a:r>
            <a:r>
              <a:rPr lang="en-US" sz="3005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 company is experiencing customer churn, where customers are discontinuing their services at a significant rate. </a:t>
            </a:r>
          </a:p>
          <a:p>
            <a:pPr algn="just" marL="0" indent="0" lvl="0">
              <a:lnSpc>
                <a:spcPts val="4207"/>
              </a:lnSpc>
              <a:spcBef>
                <a:spcPct val="0"/>
              </a:spcBef>
            </a:pPr>
          </a:p>
          <a:p>
            <a:pPr algn="just" marL="0" indent="0" lvl="0">
              <a:lnSpc>
                <a:spcPts val="4207"/>
              </a:lnSpc>
              <a:spcBef>
                <a:spcPct val="0"/>
              </a:spcBef>
            </a:pPr>
            <a:r>
              <a:rPr lang="en-US" sz="3005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Understanding the drivers behind customer churn is essential for improving customer retention and maintaining profitability.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368092"/>
            <a:ext cx="9958831" cy="506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41"/>
              </a:lnSpc>
            </a:pPr>
            <a:r>
              <a:rPr lang="en-US" sz="3399" spc="-367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AKOMA INTELLIGENCE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13346" y="3988975"/>
            <a:ext cx="9616419" cy="7028728"/>
          </a:xfrm>
          <a:custGeom>
            <a:avLst/>
            <a:gdLst/>
            <a:ahLst/>
            <a:cxnLst/>
            <a:rect r="r" b="b" t="t" l="l"/>
            <a:pathLst>
              <a:path h="7028728" w="9616419">
                <a:moveTo>
                  <a:pt x="0" y="0"/>
                </a:moveTo>
                <a:lnTo>
                  <a:pt x="9616419" y="0"/>
                </a:lnTo>
                <a:lnTo>
                  <a:pt x="9616419" y="7028729"/>
                </a:lnTo>
                <a:lnTo>
                  <a:pt x="0" y="7028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791273" y="-3812579"/>
            <a:ext cx="8718996" cy="7625158"/>
          </a:xfrm>
          <a:custGeom>
            <a:avLst/>
            <a:gdLst/>
            <a:ahLst/>
            <a:cxnLst/>
            <a:rect r="r" b="b" t="t" l="l"/>
            <a:pathLst>
              <a:path h="7625158" w="8718996">
                <a:moveTo>
                  <a:pt x="0" y="0"/>
                </a:moveTo>
                <a:lnTo>
                  <a:pt x="8718996" y="0"/>
                </a:lnTo>
                <a:lnTo>
                  <a:pt x="8718996" y="7625158"/>
                </a:lnTo>
                <a:lnTo>
                  <a:pt x="0" y="7625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44723" y="1473141"/>
            <a:ext cx="6999277" cy="1002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678"/>
              </a:lnSpc>
            </a:pPr>
            <a:r>
              <a:rPr lang="en-US" sz="6795" spc="-733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ABOUT US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16979" y="2428080"/>
            <a:ext cx="11290893" cy="5958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9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699"/>
              </a:lnSpc>
              <a:spcBef>
                <a:spcPct val="0"/>
              </a:spcBef>
            </a:pPr>
            <a:r>
              <a:rPr lang="en-US" sz="2642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At Akoma Intelligence, we combine the power of data with the soul of innovation. </a:t>
            </a:r>
          </a:p>
          <a:p>
            <a:pPr algn="l" marL="0" indent="0" lvl="0">
              <a:lnSpc>
                <a:spcPts val="369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699"/>
              </a:lnSpc>
              <a:spcBef>
                <a:spcPct val="0"/>
              </a:spcBef>
            </a:pPr>
            <a:r>
              <a:rPr lang="en-US" sz="2642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Inspired by the Akan symbol Akoma — meaning “the heart” — we bring empathy, insight, and intelligence to the world of data and machine learning.</a:t>
            </a:r>
          </a:p>
          <a:p>
            <a:pPr algn="l" marL="0" indent="0" lvl="0">
              <a:lnSpc>
                <a:spcPts val="369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699"/>
              </a:lnSpc>
              <a:spcBef>
                <a:spcPct val="0"/>
              </a:spcBef>
            </a:pPr>
            <a:r>
              <a:rPr lang="en-US" sz="2642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From predictive models to customer churn analysis, we deliver solutions that drive growth, shape digital transformation.</a:t>
            </a:r>
          </a:p>
          <a:p>
            <a:pPr algn="l" marL="0" indent="0" lvl="0">
              <a:lnSpc>
                <a:spcPts val="369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699"/>
              </a:lnSpc>
              <a:spcBef>
                <a:spcPct val="0"/>
              </a:spcBef>
            </a:pPr>
            <a:r>
              <a:rPr lang="en-US" sz="2642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Let your data speak — with heart.</a:t>
            </a:r>
          </a:p>
          <a:p>
            <a:pPr algn="l" marL="0" indent="0" lvl="0">
              <a:lnSpc>
                <a:spcPts val="3699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899435" y="8728134"/>
            <a:ext cx="8718996" cy="7625158"/>
          </a:xfrm>
          <a:custGeom>
            <a:avLst/>
            <a:gdLst/>
            <a:ahLst/>
            <a:cxnLst/>
            <a:rect r="r" b="b" t="t" l="l"/>
            <a:pathLst>
              <a:path h="7625158" w="8718996">
                <a:moveTo>
                  <a:pt x="0" y="0"/>
                </a:moveTo>
                <a:lnTo>
                  <a:pt x="8718996" y="0"/>
                </a:lnTo>
                <a:lnTo>
                  <a:pt x="8718996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4475288" y="4286194"/>
            <a:ext cx="2704528" cy="2704528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0" t="-3906" r="0" b="-38011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8234211" y="4286194"/>
            <a:ext cx="2704528" cy="2704528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0" t="-1755" r="0" b="-48244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805725" y="4286194"/>
            <a:ext cx="2704528" cy="2704528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-3056" r="0" b="-46943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028700" y="4286194"/>
            <a:ext cx="2704528" cy="2704528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0" t="-5981" r="0" b="-44018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-4292574" y="-2256106"/>
            <a:ext cx="9616419" cy="7028728"/>
          </a:xfrm>
          <a:custGeom>
            <a:avLst/>
            <a:gdLst/>
            <a:ahLst/>
            <a:cxnLst/>
            <a:rect r="r" b="b" t="t" l="l"/>
            <a:pathLst>
              <a:path h="7028728" w="9616419">
                <a:moveTo>
                  <a:pt x="0" y="0"/>
                </a:moveTo>
                <a:lnTo>
                  <a:pt x="9616419" y="0"/>
                </a:lnTo>
                <a:lnTo>
                  <a:pt x="9616419" y="7028729"/>
                </a:lnTo>
                <a:lnTo>
                  <a:pt x="0" y="702872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724379" y="-4193474"/>
            <a:ext cx="8701678" cy="7182840"/>
          </a:xfrm>
          <a:custGeom>
            <a:avLst/>
            <a:gdLst/>
            <a:ahLst/>
            <a:cxnLst/>
            <a:rect r="r" b="b" t="t" l="l"/>
            <a:pathLst>
              <a:path h="7182840" w="8701678">
                <a:moveTo>
                  <a:pt x="0" y="0"/>
                </a:moveTo>
                <a:lnTo>
                  <a:pt x="8701677" y="0"/>
                </a:lnTo>
                <a:lnTo>
                  <a:pt x="8701677" y="7182840"/>
                </a:lnTo>
                <a:lnTo>
                  <a:pt x="0" y="718284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5185969" y="4286194"/>
            <a:ext cx="2704528" cy="2704528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10"/>
              <a:stretch>
                <a:fillRect l="0" t="-2812" r="0" b="-47187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5644361" y="2501961"/>
            <a:ext cx="6999277" cy="100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8"/>
              </a:lnSpc>
            </a:pPr>
            <a:r>
              <a:rPr lang="en-US" sz="6795" spc="-733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THE TEAM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292098" y="7445940"/>
            <a:ext cx="3070908" cy="631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LYDIA </a:t>
            </a:r>
          </a:p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FORDJOUR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079596" y="7445940"/>
            <a:ext cx="3013758" cy="631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AKOSUA</a:t>
            </a:r>
          </a:p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MENSAH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251059" y="7445940"/>
            <a:ext cx="3813858" cy="631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MARY D. </a:t>
            </a:r>
          </a:p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ASARE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48095" y="7450673"/>
            <a:ext cx="2585133" cy="631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KOBY </a:t>
            </a:r>
          </a:p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ADISENU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959917" y="7445940"/>
            <a:ext cx="3156633" cy="631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KAUSARA</a:t>
            </a:r>
          </a:p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KPABIA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743067" y="4589814"/>
            <a:ext cx="9409333" cy="7322172"/>
          </a:xfrm>
          <a:custGeom>
            <a:avLst/>
            <a:gdLst/>
            <a:ahLst/>
            <a:cxnLst/>
            <a:rect r="r" b="b" t="t" l="l"/>
            <a:pathLst>
              <a:path h="7322172" w="9409333">
                <a:moveTo>
                  <a:pt x="0" y="0"/>
                </a:moveTo>
                <a:lnTo>
                  <a:pt x="9409333" y="0"/>
                </a:lnTo>
                <a:lnTo>
                  <a:pt x="9409333" y="7322172"/>
                </a:lnTo>
                <a:lnTo>
                  <a:pt x="0" y="7322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2460910" y="-3334898"/>
            <a:ext cx="12077233" cy="7202423"/>
          </a:xfrm>
          <a:custGeom>
            <a:avLst/>
            <a:gdLst/>
            <a:ahLst/>
            <a:cxnLst/>
            <a:rect r="r" b="b" t="t" l="l"/>
            <a:pathLst>
              <a:path h="7202423" w="12077233">
                <a:moveTo>
                  <a:pt x="12077233" y="0"/>
                </a:moveTo>
                <a:lnTo>
                  <a:pt x="0" y="0"/>
                </a:lnTo>
                <a:lnTo>
                  <a:pt x="0" y="7202423"/>
                </a:lnTo>
                <a:lnTo>
                  <a:pt x="12077233" y="7202423"/>
                </a:lnTo>
                <a:lnTo>
                  <a:pt x="1207723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00861" y="3602436"/>
            <a:ext cx="5749700" cy="9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b="true" sz="5751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CHALLENGES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0861" y="4869647"/>
            <a:ext cx="5749700" cy="2715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646"/>
              </a:lnSpc>
              <a:spcBef>
                <a:spcPct val="0"/>
              </a:spcBef>
            </a:pPr>
            <a:r>
              <a:rPr lang="en-US" sz="2604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High</a:t>
            </a:r>
            <a:r>
              <a:rPr lang="en-US" sz="2604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customer churn threatens </a:t>
            </a:r>
          </a:p>
          <a:p>
            <a:pPr algn="just" marL="0" indent="0" lvl="0">
              <a:lnSpc>
                <a:spcPts val="3646"/>
              </a:lnSpc>
              <a:spcBef>
                <a:spcPct val="0"/>
              </a:spcBef>
            </a:pPr>
            <a:r>
              <a:rPr lang="en-US" sz="2604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profitability. </a:t>
            </a:r>
          </a:p>
          <a:p>
            <a:pPr algn="just" marL="0" indent="0" lvl="0">
              <a:lnSpc>
                <a:spcPts val="3646"/>
              </a:lnSpc>
              <a:spcBef>
                <a:spcPct val="0"/>
              </a:spcBef>
            </a:pPr>
          </a:p>
          <a:p>
            <a:pPr algn="just" marL="0" indent="0" lvl="0">
              <a:lnSpc>
                <a:spcPts val="3646"/>
              </a:lnSpc>
              <a:spcBef>
                <a:spcPct val="0"/>
              </a:spcBef>
            </a:pPr>
            <a:r>
              <a:rPr lang="en-US" sz="2604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Understanding churn </a:t>
            </a:r>
          </a:p>
          <a:p>
            <a:pPr algn="just" marL="0" indent="0" lvl="0">
              <a:lnSpc>
                <a:spcPts val="3646"/>
              </a:lnSpc>
              <a:spcBef>
                <a:spcPct val="0"/>
              </a:spcBef>
            </a:pPr>
            <a:r>
              <a:rPr lang="en-US" sz="2604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drivers is key.</a:t>
            </a:r>
          </a:p>
          <a:p>
            <a:pPr algn="just" marL="0" indent="0" lvl="0">
              <a:lnSpc>
                <a:spcPts val="3646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7568180" y="3602436"/>
            <a:ext cx="2598564" cy="9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b="true" sz="5751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DATA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82430" y="4969204"/>
            <a:ext cx="4266089" cy="2184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8438" indent="-269219" lvl="1">
              <a:lnSpc>
                <a:spcPts val="3491"/>
              </a:lnSpc>
              <a:buFont typeface="Arial"/>
              <a:buChar char="•"/>
            </a:pPr>
            <a:r>
              <a:rPr lang="en-US" sz="249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Internet Service</a:t>
            </a:r>
          </a:p>
          <a:p>
            <a:pPr algn="just" marL="538438" indent="-269219" lvl="1">
              <a:lnSpc>
                <a:spcPts val="3491"/>
              </a:lnSpc>
              <a:buFont typeface="Arial"/>
              <a:buChar char="•"/>
            </a:pPr>
            <a:r>
              <a:rPr lang="en-US" sz="249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Monthly Charges</a:t>
            </a:r>
          </a:p>
          <a:p>
            <a:pPr algn="just" marL="538438" indent="-269219" lvl="1">
              <a:lnSpc>
                <a:spcPts val="3491"/>
              </a:lnSpc>
              <a:buFont typeface="Arial"/>
              <a:buChar char="•"/>
            </a:pPr>
            <a:r>
              <a:rPr lang="en-US" sz="249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Tenure</a:t>
            </a:r>
          </a:p>
          <a:p>
            <a:pPr algn="just" marL="538438" indent="-269219" lvl="1">
              <a:lnSpc>
                <a:spcPts val="3491"/>
              </a:lnSpc>
              <a:buFont typeface="Arial"/>
              <a:buChar char="•"/>
            </a:pPr>
            <a:r>
              <a:rPr lang="en-US" sz="249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Contract</a:t>
            </a:r>
          </a:p>
          <a:p>
            <a:pPr algn="just" marL="538438" indent="-269219" lvl="1">
              <a:lnSpc>
                <a:spcPts val="3491"/>
              </a:lnSpc>
              <a:buFont typeface="Arial"/>
              <a:buChar char="•"/>
            </a:pPr>
            <a:r>
              <a:rPr lang="en-US" sz="249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Dependants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33024" y="3602436"/>
            <a:ext cx="6684789" cy="9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b="true" sz="5751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PROJECT GOALS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05788" y="4978729"/>
            <a:ext cx="5539262" cy="3584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54006" indent="-277003" lvl="1">
              <a:lnSpc>
                <a:spcPts val="3592"/>
              </a:lnSpc>
              <a:buFont typeface="Arial"/>
              <a:buChar char="•"/>
            </a:pPr>
            <a:r>
              <a:rPr lang="en-US" sz="256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Identify churn patterns. </a:t>
            </a:r>
          </a:p>
          <a:p>
            <a:pPr algn="just">
              <a:lnSpc>
                <a:spcPts val="3592"/>
              </a:lnSpc>
            </a:pPr>
          </a:p>
          <a:p>
            <a:pPr algn="just" marL="554006" indent="-277003" lvl="1">
              <a:lnSpc>
                <a:spcPts val="3592"/>
              </a:lnSpc>
              <a:buFont typeface="Arial"/>
              <a:buChar char="•"/>
            </a:pPr>
            <a:r>
              <a:rPr lang="en-US" sz="256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Build a predictive model</a:t>
            </a:r>
          </a:p>
          <a:p>
            <a:pPr algn="just">
              <a:lnSpc>
                <a:spcPts val="3592"/>
              </a:lnSpc>
            </a:pPr>
          </a:p>
          <a:p>
            <a:pPr algn="just" marL="554006" indent="-277003" lvl="1">
              <a:lnSpc>
                <a:spcPts val="3592"/>
              </a:lnSpc>
              <a:buFont typeface="Arial"/>
              <a:buChar char="•"/>
            </a:pPr>
            <a:r>
              <a:rPr lang="en-US" sz="256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Improve customer retention</a:t>
            </a:r>
          </a:p>
          <a:p>
            <a:pPr algn="just">
              <a:lnSpc>
                <a:spcPts val="3592"/>
              </a:lnSpc>
            </a:pPr>
          </a:p>
          <a:p>
            <a:pPr algn="just">
              <a:lnSpc>
                <a:spcPts val="3592"/>
              </a:lnSpc>
            </a:pPr>
          </a:p>
          <a:p>
            <a:pPr algn="just">
              <a:lnSpc>
                <a:spcPts val="3592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618574" y="1263711"/>
            <a:ext cx="15050851" cy="1549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9"/>
              </a:lnSpc>
            </a:pPr>
            <a:r>
              <a:rPr lang="en-US" sz="5318" spc="-574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UNDERSTANDING CUSTOMER CHURN</a:t>
            </a:r>
          </a:p>
          <a:p>
            <a:pPr algn="ctr">
              <a:lnSpc>
                <a:spcPts val="600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9695" y="-1657555"/>
            <a:ext cx="9409333" cy="7322172"/>
          </a:xfrm>
          <a:custGeom>
            <a:avLst/>
            <a:gdLst/>
            <a:ahLst/>
            <a:cxnLst/>
            <a:rect r="r" b="b" t="t" l="l"/>
            <a:pathLst>
              <a:path h="7322172" w="9409333">
                <a:moveTo>
                  <a:pt x="0" y="0"/>
                </a:moveTo>
                <a:lnTo>
                  <a:pt x="9409333" y="0"/>
                </a:lnTo>
                <a:lnTo>
                  <a:pt x="9409333" y="7322171"/>
                </a:lnTo>
                <a:lnTo>
                  <a:pt x="0" y="73221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1506073" y="5445721"/>
            <a:ext cx="8718996" cy="7625158"/>
          </a:xfrm>
          <a:custGeom>
            <a:avLst/>
            <a:gdLst/>
            <a:ahLst/>
            <a:cxnLst/>
            <a:rect r="r" b="b" t="t" l="l"/>
            <a:pathLst>
              <a:path h="7625158" w="8718996">
                <a:moveTo>
                  <a:pt x="8718995" y="0"/>
                </a:moveTo>
                <a:lnTo>
                  <a:pt x="0" y="0"/>
                </a:lnTo>
                <a:lnTo>
                  <a:pt x="0" y="7625158"/>
                </a:lnTo>
                <a:lnTo>
                  <a:pt x="8718995" y="7625158"/>
                </a:lnTo>
                <a:lnTo>
                  <a:pt x="871899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44723" y="6228929"/>
            <a:ext cx="6999277" cy="2258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969"/>
              </a:lnSpc>
            </a:pPr>
            <a:r>
              <a:rPr lang="en-US" sz="6795" spc="-733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MARKET </a:t>
            </a:r>
          </a:p>
          <a:p>
            <a:pPr algn="just">
              <a:lnSpc>
                <a:spcPts val="8969"/>
              </a:lnSpc>
            </a:pPr>
            <a:r>
              <a:rPr lang="en-US" sz="6795" spc="-733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SUMMARY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006007" y="2115531"/>
            <a:ext cx="3719127" cy="465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0"/>
              </a:lnSpc>
            </a:pPr>
            <a:r>
              <a:rPr lang="en-US" sz="269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TOTAL CUSTOMERS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887791" y="1460402"/>
            <a:ext cx="3791112" cy="712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90"/>
              </a:lnSpc>
            </a:pPr>
            <a:r>
              <a:rPr lang="en-US" b="true" sz="4207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7032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041999" y="4678499"/>
            <a:ext cx="3719127" cy="465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0"/>
              </a:lnSpc>
            </a:pPr>
            <a:r>
              <a:rPr lang="en-US" sz="269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TOTAL SALES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970014" y="3911521"/>
            <a:ext cx="3791112" cy="712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90"/>
              </a:lnSpc>
            </a:pPr>
            <a:r>
              <a:rPr lang="en-US" b="true" sz="4207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$16.06M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970014" y="7144800"/>
            <a:ext cx="3719127" cy="465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0"/>
              </a:lnSpc>
            </a:pPr>
            <a:r>
              <a:rPr lang="en-US" sz="269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CHURN RATE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677231" y="6200115"/>
            <a:ext cx="2411520" cy="241152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1346711" y="1182607"/>
            <a:ext cx="5716126" cy="1670343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0717976" y="3974893"/>
            <a:ext cx="3803779" cy="10777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424709" y="697617"/>
            <a:ext cx="10131056" cy="102559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266271" y="1476075"/>
            <a:ext cx="4439075" cy="645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1"/>
              </a:lnSpc>
            </a:pPr>
            <a:r>
              <a:rPr lang="en-US" sz="375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PAYMENT METHOD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640818" y="56516"/>
            <a:ext cx="6637883" cy="97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KEY INSIGHTS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478480" y="2719618"/>
            <a:ext cx="583706" cy="732964"/>
          </a:xfrm>
          <a:custGeom>
            <a:avLst/>
            <a:gdLst/>
            <a:ahLst/>
            <a:cxnLst/>
            <a:rect r="r" b="b" t="t" l="l"/>
            <a:pathLst>
              <a:path h="732964" w="583706">
                <a:moveTo>
                  <a:pt x="0" y="0"/>
                </a:moveTo>
                <a:lnTo>
                  <a:pt x="583706" y="0"/>
                </a:lnTo>
                <a:lnTo>
                  <a:pt x="583706" y="732964"/>
                </a:lnTo>
                <a:lnTo>
                  <a:pt x="0" y="7329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478480" y="4628911"/>
            <a:ext cx="583706" cy="732964"/>
          </a:xfrm>
          <a:custGeom>
            <a:avLst/>
            <a:gdLst/>
            <a:ahLst/>
            <a:cxnLst/>
            <a:rect r="r" b="b" t="t" l="l"/>
            <a:pathLst>
              <a:path h="732964" w="583706">
                <a:moveTo>
                  <a:pt x="0" y="0"/>
                </a:moveTo>
                <a:lnTo>
                  <a:pt x="583706" y="0"/>
                </a:lnTo>
                <a:lnTo>
                  <a:pt x="583706" y="732964"/>
                </a:lnTo>
                <a:lnTo>
                  <a:pt x="0" y="7329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478480" y="6082461"/>
            <a:ext cx="583706" cy="732964"/>
          </a:xfrm>
          <a:custGeom>
            <a:avLst/>
            <a:gdLst/>
            <a:ahLst/>
            <a:cxnLst/>
            <a:rect r="r" b="b" t="t" l="l"/>
            <a:pathLst>
              <a:path h="732964" w="583706">
                <a:moveTo>
                  <a:pt x="0" y="0"/>
                </a:moveTo>
                <a:lnTo>
                  <a:pt x="583706" y="0"/>
                </a:lnTo>
                <a:lnTo>
                  <a:pt x="583706" y="732964"/>
                </a:lnTo>
                <a:lnTo>
                  <a:pt x="0" y="7329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062186" y="2826777"/>
            <a:ext cx="8225814" cy="44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Electronic check payment method most preferred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62186" y="4680789"/>
            <a:ext cx="8225814" cy="877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2"/>
              </a:lnSpc>
              <a:spcBef>
                <a:spcPct val="0"/>
              </a:spcBef>
            </a:pPr>
            <a:r>
              <a:rPr lang="en-US" sz="256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Electronic check method has the </a:t>
            </a:r>
            <a:r>
              <a:rPr lang="en-US" sz="256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highest churn rate  45%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78098" y="6226469"/>
            <a:ext cx="7489180" cy="877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2"/>
              </a:lnSpc>
            </a:pPr>
            <a:r>
              <a:rPr lang="en-US" sz="256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Linked to Month-Month Contract hence the high </a:t>
            </a:r>
          </a:p>
          <a:p>
            <a:pPr algn="ctr">
              <a:lnSpc>
                <a:spcPts val="3592"/>
              </a:lnSpc>
              <a:spcBef>
                <a:spcPct val="0"/>
              </a:spcBef>
            </a:pPr>
            <a:r>
              <a:rPr lang="en-US" sz="256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churn rate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478480" y="7819775"/>
            <a:ext cx="583706" cy="732964"/>
          </a:xfrm>
          <a:custGeom>
            <a:avLst/>
            <a:gdLst/>
            <a:ahLst/>
            <a:cxnLst/>
            <a:rect r="r" b="b" t="t" l="l"/>
            <a:pathLst>
              <a:path h="732964" w="583706">
                <a:moveTo>
                  <a:pt x="0" y="0"/>
                </a:moveTo>
                <a:lnTo>
                  <a:pt x="583706" y="0"/>
                </a:lnTo>
                <a:lnTo>
                  <a:pt x="583706" y="732964"/>
                </a:lnTo>
                <a:lnTo>
                  <a:pt x="0" y="7329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087719" y="7772150"/>
            <a:ext cx="8200281" cy="877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2"/>
              </a:lnSpc>
            </a:pPr>
            <a:r>
              <a:rPr lang="en-US" sz="256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Prominent among tech savvy customers hence little </a:t>
            </a:r>
          </a:p>
          <a:p>
            <a:pPr algn="ctr">
              <a:lnSpc>
                <a:spcPts val="3592"/>
              </a:lnSpc>
              <a:spcBef>
                <a:spcPct val="0"/>
              </a:spcBef>
            </a:pPr>
            <a:r>
              <a:rPr lang="en-US" sz="2566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tolerance for slight glitches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059253" y="1298950"/>
            <a:ext cx="10036415" cy="924709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62452" y="1581736"/>
            <a:ext cx="4439075" cy="645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1"/>
              </a:lnSpc>
            </a:pPr>
            <a:r>
              <a:rPr lang="en-US" sz="375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CONTRACT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572121" y="177621"/>
            <a:ext cx="6637883" cy="97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KEY INSIGHTS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51344" y="3333584"/>
            <a:ext cx="8225814" cy="44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Shorter Contracts - Higher Churn rate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503230" y="3203407"/>
            <a:ext cx="525470" cy="778998"/>
          </a:xfrm>
          <a:custGeom>
            <a:avLst/>
            <a:gdLst/>
            <a:ahLst/>
            <a:cxnLst/>
            <a:rect r="r" b="b" t="t" l="l"/>
            <a:pathLst>
              <a:path h="778998" w="525470">
                <a:moveTo>
                  <a:pt x="0" y="0"/>
                </a:moveTo>
                <a:lnTo>
                  <a:pt x="525470" y="0"/>
                </a:lnTo>
                <a:lnTo>
                  <a:pt x="525470" y="778998"/>
                </a:lnTo>
                <a:lnTo>
                  <a:pt x="0" y="7789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44994" y="5143500"/>
            <a:ext cx="525470" cy="778998"/>
          </a:xfrm>
          <a:custGeom>
            <a:avLst/>
            <a:gdLst/>
            <a:ahLst/>
            <a:cxnLst/>
            <a:rect r="r" b="b" t="t" l="l"/>
            <a:pathLst>
              <a:path h="778998" w="525470">
                <a:moveTo>
                  <a:pt x="0" y="0"/>
                </a:moveTo>
                <a:lnTo>
                  <a:pt x="525470" y="0"/>
                </a:lnTo>
                <a:lnTo>
                  <a:pt x="525470" y="778998"/>
                </a:lnTo>
                <a:lnTo>
                  <a:pt x="0" y="7789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40022" y="5059364"/>
            <a:ext cx="8225814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Shorter contracts speak to lower commitments hence ease of churning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444994" y="7367984"/>
            <a:ext cx="525470" cy="778998"/>
          </a:xfrm>
          <a:custGeom>
            <a:avLst/>
            <a:gdLst/>
            <a:ahLst/>
            <a:cxnLst/>
            <a:rect r="r" b="b" t="t" l="l"/>
            <a:pathLst>
              <a:path h="778998" w="525470">
                <a:moveTo>
                  <a:pt x="0" y="0"/>
                </a:moveTo>
                <a:lnTo>
                  <a:pt x="525470" y="0"/>
                </a:lnTo>
                <a:lnTo>
                  <a:pt x="525470" y="778999"/>
                </a:lnTo>
                <a:lnTo>
                  <a:pt x="0" y="7789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40022" y="7498161"/>
            <a:ext cx="8225814" cy="44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Tried and tested out by new customers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20815" y="1241856"/>
            <a:ext cx="8805753" cy="9044896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9903319" y="3282899"/>
            <a:ext cx="246704" cy="255052"/>
          </a:xfrm>
          <a:custGeom>
            <a:avLst/>
            <a:gdLst/>
            <a:ahLst/>
            <a:cxnLst/>
            <a:rect r="r" b="b" t="t" l="l"/>
            <a:pathLst>
              <a:path h="255052" w="246704">
                <a:moveTo>
                  <a:pt x="0" y="0"/>
                </a:moveTo>
                <a:lnTo>
                  <a:pt x="246704" y="0"/>
                </a:lnTo>
                <a:lnTo>
                  <a:pt x="246704" y="255052"/>
                </a:lnTo>
                <a:lnTo>
                  <a:pt x="0" y="2550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134195" y="1634566"/>
            <a:ext cx="5231531" cy="645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1"/>
              </a:lnSpc>
            </a:pPr>
            <a:r>
              <a:rPr lang="en-US" sz="375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INTERNET SERVICE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53885" y="56516"/>
            <a:ext cx="6637883" cy="97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KEY INSIGHTS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96728" y="3064315"/>
            <a:ext cx="7102630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Most Customers enjoy Fiber Optic Internet, but struggle with payment.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903319" y="5272019"/>
            <a:ext cx="246704" cy="255052"/>
          </a:xfrm>
          <a:custGeom>
            <a:avLst/>
            <a:gdLst/>
            <a:ahLst/>
            <a:cxnLst/>
            <a:rect r="r" b="b" t="t" l="l"/>
            <a:pathLst>
              <a:path h="255052" w="246704">
                <a:moveTo>
                  <a:pt x="0" y="0"/>
                </a:moveTo>
                <a:lnTo>
                  <a:pt x="246704" y="0"/>
                </a:lnTo>
                <a:lnTo>
                  <a:pt x="246704" y="255052"/>
                </a:lnTo>
                <a:lnTo>
                  <a:pt x="0" y="2550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903319" y="7516191"/>
            <a:ext cx="246704" cy="255052"/>
          </a:xfrm>
          <a:custGeom>
            <a:avLst/>
            <a:gdLst/>
            <a:ahLst/>
            <a:cxnLst/>
            <a:rect r="r" b="b" t="t" l="l"/>
            <a:pathLst>
              <a:path h="255052" w="246704">
                <a:moveTo>
                  <a:pt x="0" y="0"/>
                </a:moveTo>
                <a:lnTo>
                  <a:pt x="246704" y="0"/>
                </a:lnTo>
                <a:lnTo>
                  <a:pt x="246704" y="255052"/>
                </a:lnTo>
                <a:lnTo>
                  <a:pt x="0" y="2550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150023" y="5053436"/>
            <a:ext cx="7102630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High expectations of Fiber Optics users hence little tolerance for internet glitches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96728" y="7170082"/>
            <a:ext cx="7102630" cy="87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b="true" sz="24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Competitive markets leading to hopping and switching customers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DAGljOCfEVA</dc:identifier>
  <dcterms:modified xsi:type="dcterms:W3CDTF">2011-08-01T06:04:30Z</dcterms:modified>
  <cp:revision>1</cp:revision>
  <dc:title>Navy Blue and White Futuristic Tech Company Presentation</dc:title>
</cp:coreProperties>
</file>

<file path=docProps/thumbnail.jpeg>
</file>